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765" r:id="rId2"/>
    <p:sldId id="920" r:id="rId3"/>
    <p:sldId id="845" r:id="rId4"/>
    <p:sldId id="863" r:id="rId5"/>
    <p:sldId id="911" r:id="rId6"/>
    <p:sldId id="912" r:id="rId7"/>
    <p:sldId id="918" r:id="rId8"/>
    <p:sldId id="915" r:id="rId9"/>
    <p:sldId id="916" r:id="rId10"/>
    <p:sldId id="917" r:id="rId11"/>
    <p:sldId id="919" r:id="rId12"/>
    <p:sldId id="884" r:id="rId13"/>
    <p:sldId id="923" r:id="rId14"/>
    <p:sldId id="922" r:id="rId15"/>
    <p:sldId id="861" r:id="rId16"/>
    <p:sldId id="836" r:id="rId17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2FAC"/>
    <a:srgbClr val="DCEFF0"/>
    <a:srgbClr val="EDFCFD"/>
    <a:srgbClr val="0099FF"/>
    <a:srgbClr val="BBE0E3"/>
    <a:srgbClr val="EDEFE5"/>
    <a:srgbClr val="FFEAD5"/>
    <a:srgbClr val="FFF9F3"/>
    <a:srgbClr val="FFFD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9868" autoAdjust="0"/>
  </p:normalViewPr>
  <p:slideViewPr>
    <p:cSldViewPr>
      <p:cViewPr varScale="1">
        <p:scale>
          <a:sx n="74" d="100"/>
          <a:sy n="74" d="100"/>
        </p:scale>
        <p:origin x="1038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ПЛАНОВЫЕ ПРОВЕРКИ</a:t>
            </a:r>
            <a:endParaRPr lang="ru-RU" sz="1600" b="1" dirty="0"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731383139058614"/>
          <c:y val="1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696339218905702"/>
                  <c:y val="-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5333434992145082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298736"/>
        <c:axId val="309299520"/>
        <c:axId val="0"/>
      </c:bar3DChart>
      <c:catAx>
        <c:axId val="30929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299520"/>
        <c:crosses val="autoZero"/>
        <c:auto val="1"/>
        <c:lblAlgn val="ctr"/>
        <c:lblOffset val="100"/>
        <c:noMultiLvlLbl val="0"/>
      </c:catAx>
      <c:valAx>
        <c:axId val="3092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29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0158777532382"/>
          <c:y val="0.20184562826352628"/>
          <c:w val="0.87161623689862799"/>
          <c:h val="0.40565518061819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случаев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655416"/>
        <c:axId val="311655808"/>
      </c:barChart>
      <c:catAx>
        <c:axId val="31165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655808"/>
        <c:crosses val="autoZero"/>
        <c:auto val="1"/>
        <c:lblAlgn val="ctr"/>
        <c:lblOffset val="100"/>
        <c:noMultiLvlLbl val="0"/>
      </c:catAx>
      <c:valAx>
        <c:axId val="311655808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6554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60375460720942E-2"/>
          <c:y val="0.74736418175758246"/>
          <c:w val="0.73786812349413222"/>
          <c:h val="0.21736195978224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/>
              <a:t>Внеплановые</a:t>
            </a:r>
            <a:r>
              <a:rPr lang="ru-RU" sz="1800" b="1" baseline="0" dirty="0" smtClean="0"/>
              <a:t> проверки</a:t>
            </a:r>
            <a:endParaRPr lang="ru-RU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2238</c:v>
                </c:pt>
                <c:pt idx="1">
                  <c:v>1539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299912"/>
        <c:axId val="309300304"/>
      </c:barChart>
      <c:catAx>
        <c:axId val="30929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300304"/>
        <c:crosses val="autoZero"/>
        <c:auto val="1"/>
        <c:lblAlgn val="ctr"/>
        <c:lblOffset val="100"/>
        <c:noMultiLvlLbl val="0"/>
      </c:catAx>
      <c:valAx>
        <c:axId val="30930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29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РЕЗУЛЬТАТИВНОСТЬ</a:t>
            </a:r>
            <a:endParaRPr lang="ru-RU" sz="1600" b="1" dirty="0">
              <a:latin typeface="+mn-lt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17033232866598"/>
          <c:y val="0.13154699803149614"/>
          <c:w val="0.87360633764707185"/>
          <c:h val="0.703703986220472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227696922564159E-2"/>
                  <c:y val="-8.070335480244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 на проверку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3809854460615487"/>
                  <c:y val="-4.7824210253303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 на проверку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303832"/>
        <c:axId val="309303440"/>
        <c:axId val="0"/>
      </c:bar3DChart>
      <c:catAx>
        <c:axId val="30930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303440"/>
        <c:crosses val="autoZero"/>
        <c:auto val="1"/>
        <c:lblAlgn val="ctr"/>
        <c:lblOffset val="100"/>
        <c:noMultiLvlLbl val="0"/>
      </c:catAx>
      <c:valAx>
        <c:axId val="30930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30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Предупреждения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  <a:ln w="12700">
              <a:solidFill>
                <a:schemeClr val="accent3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4344600698230041E-2"/>
                  <c:y val="-6.2740503580411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2172300349114993E-2"/>
                  <c:y val="0.152713442936668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6.0861501745574963E-3"/>
                  <c:y val="0.286184363353566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9301480"/>
        <c:axId val="309296384"/>
      </c:barChart>
      <c:catAx>
        <c:axId val="309301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296384"/>
        <c:crosses val="autoZero"/>
        <c:auto val="1"/>
        <c:lblAlgn val="ctr"/>
        <c:lblOffset val="100"/>
        <c:noMultiLvlLbl val="0"/>
      </c:catAx>
      <c:valAx>
        <c:axId val="309296384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309301480"/>
        <c:crosses val="autoZero"/>
        <c:crossBetween val="between"/>
        <c:majorUnit val="30"/>
        <c:minorUnit val="0.1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13474496874258698"/>
          <c:y val="0.87356613154093987"/>
          <c:w val="0.79137108503597775"/>
          <c:h val="0.12643393158335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Сумма наложенных</a:t>
            </a:r>
            <a:r>
              <a:rPr lang="ru-RU" sz="1600" b="1" baseline="0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штрафов (тыс. руб.)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  <a:ln w="12700">
              <a:solidFill>
                <a:srgbClr val="FFEAD5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71885A-D7BB-4969-84F5-A1382DAB27E4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26321.3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37245F-CDD6-482D-896D-00F3E67E2D41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34920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9296776"/>
        <c:axId val="309302264"/>
      </c:barChart>
      <c:catAx>
        <c:axId val="309296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302264"/>
        <c:crosses val="autoZero"/>
        <c:auto val="1"/>
        <c:lblAlgn val="ctr"/>
        <c:lblOffset val="100"/>
        <c:noMultiLvlLbl val="0"/>
      </c:catAx>
      <c:valAx>
        <c:axId val="309302264"/>
        <c:scaling>
          <c:orientation val="minMax"/>
          <c:max val="35000"/>
          <c:min val="1000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309296776"/>
        <c:crosses val="autoZero"/>
        <c:crossBetween val="between"/>
        <c:majorUnit val="5000"/>
        <c:minorUnit val="1000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13161083216063973"/>
          <c:y val="0.86394592520023028"/>
          <c:w val="0.73110608638021535"/>
          <c:h val="0.12643393158335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ВЗД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  <a:ln w="12700">
              <a:solidFill>
                <a:srgbClr val="C0C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9302656"/>
        <c:axId val="309391864"/>
      </c:barChart>
      <c:catAx>
        <c:axId val="30930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391864"/>
        <c:crosses val="autoZero"/>
        <c:auto val="1"/>
        <c:lblAlgn val="ctr"/>
        <c:lblOffset val="100"/>
        <c:noMultiLvlLbl val="0"/>
      </c:catAx>
      <c:valAx>
        <c:axId val="309391864"/>
        <c:scaling>
          <c:orientation val="minMax"/>
          <c:max val="12"/>
          <c:min val="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309302656"/>
        <c:crosses val="autoZero"/>
        <c:crossBetween val="between"/>
        <c:majorUnit val="2"/>
        <c:minorUnit val="0.1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6.740384121887541E-2"/>
          <c:y val="0.85432578198382003"/>
          <c:w val="0.72508294532779294"/>
          <c:h val="0.12643393158335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Штрафы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  <a:ln w="12700">
              <a:solidFill>
                <a:srgbClr val="FFEAD5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9393432"/>
        <c:axId val="309389512"/>
      </c:barChart>
      <c:catAx>
        <c:axId val="309393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389512"/>
        <c:crosses val="autoZero"/>
        <c:auto val="1"/>
        <c:lblAlgn val="ctr"/>
        <c:lblOffset val="100"/>
        <c:noMultiLvlLbl val="0"/>
      </c:catAx>
      <c:valAx>
        <c:axId val="309389512"/>
        <c:scaling>
          <c:orientation val="minMax"/>
          <c:max val="190"/>
          <c:min val="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309393432"/>
        <c:crosses val="autoZero"/>
        <c:crossBetween val="between"/>
        <c:majorUnit val="20"/>
        <c:minorUnit val="0.1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13161083216063973"/>
          <c:y val="0.86394592520023028"/>
          <c:w val="0.73110608638021535"/>
          <c:h val="0.12643393158335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162642747297084"/>
          <c:y val="0.12922934273452821"/>
          <c:w val="0.92610774728733847"/>
          <c:h val="0.450936330071852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24196150676459E-2"/>
                  <c:y val="-3.1691892115346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879867411083677E-4"/>
                  <c:y val="-3.257486894221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035536681662238E-3"/>
                  <c:y val="-2.765148187669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организаций, не представивших отчет</c:v>
                </c:pt>
                <c:pt idx="1">
                  <c:v>кол-во составленных протоколов</c:v>
                </c:pt>
                <c:pt idx="2">
                  <c:v>кол-во вынесенных постановлений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540</c:v>
                </c:pt>
                <c:pt idx="1">
                  <c:v>351</c:v>
                </c:pt>
                <c:pt idx="2">
                  <c:v>351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2019 год (по состоянию на 11.01.2021)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501718714504358E-2"/>
                  <c:y val="-2.097667442635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394951141415465E-2"/>
                  <c:y val="-3.3980559007655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815746840732456E-2"/>
                  <c:y val="-2.753618460997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организаций, не представивших отчет</c:v>
                </c:pt>
                <c:pt idx="1">
                  <c:v>кол-во составленных протоколов</c:v>
                </c:pt>
                <c:pt idx="2">
                  <c:v>кол-во вынесенных постановлений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451</c:v>
                </c:pt>
                <c:pt idx="1">
                  <c:v>162</c:v>
                </c:pt>
                <c:pt idx="2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394608"/>
        <c:axId val="309393824"/>
        <c:axId val="0"/>
      </c:bar3DChart>
      <c:catAx>
        <c:axId val="30939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393824"/>
        <c:crosses val="autoZero"/>
        <c:auto val="1"/>
        <c:lblAlgn val="ctr"/>
        <c:lblOffset val="100"/>
        <c:noMultiLvlLbl val="0"/>
      </c:catAx>
      <c:valAx>
        <c:axId val="3093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39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167467296336873E-2"/>
          <c:y val="0.74447254428897391"/>
          <c:w val="0.68728039338912583"/>
          <c:h val="5.1269868485364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Аварии</a:t>
            </a:r>
            <a:endParaRPr lang="ru-RU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651888"/>
        <c:axId val="311658552"/>
      </c:barChart>
      <c:catAx>
        <c:axId val="31165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658552"/>
        <c:crosses val="autoZero"/>
        <c:auto val="1"/>
        <c:lblAlgn val="ctr"/>
        <c:lblOffset val="100"/>
        <c:noMultiLvlLbl val="0"/>
      </c:catAx>
      <c:valAx>
        <c:axId val="31165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65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AFF35BAE-0E0C-42A9-86C4-402F0121A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6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1" y="4717985"/>
            <a:ext cx="4986633" cy="4463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358E5C20-1A90-4F2F-AA21-106B6BAC4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07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6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7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A50E02-7F48-4E30-8A19-D178C896DF95}" type="slidenum">
              <a:rPr lang="ru-RU" altLang="ru-RU"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6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5913" y="511175"/>
            <a:ext cx="3433762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2813" y="3257550"/>
            <a:ext cx="7318375" cy="3086100"/>
          </a:xfrm>
          <a:noFill/>
        </p:spPr>
        <p:txBody>
          <a:bodyPr wrap="square" lIns="90595" tIns="45298" rIns="90595" bIns="4529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5" tIns="45298" rIns="90595" bIns="45298" anchor="b"/>
          <a:lstStyle/>
          <a:p>
            <a:pPr algn="r"/>
            <a:fld id="{AC5D3958-C37F-419E-AC8C-88E7E208665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5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5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E5C20-1A90-4F2F-AA21-106B6BAC4518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9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4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2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D62-4870-4264-95AA-B0506A595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7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4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71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1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Итоги работы за 12 месяцев 2020 года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082FAC"/>
                </a:solidFill>
              </a:rPr>
              <a:t>отдела </a:t>
            </a:r>
            <a:r>
              <a:rPr lang="ru-RU" b="1" dirty="0">
                <a:solidFill>
                  <a:srgbClr val="082FAC"/>
                </a:solidFill>
              </a:rPr>
              <a:t>по надзору за подъемными сооружениями </a:t>
            </a:r>
            <a:endParaRPr lang="ru-RU" dirty="0">
              <a:solidFill>
                <a:srgbClr val="082FAC"/>
              </a:solidFill>
            </a:endParaRPr>
          </a:p>
          <a:p>
            <a:pPr algn="ctr"/>
            <a:r>
              <a:rPr lang="ru-RU" b="1" dirty="0">
                <a:solidFill>
                  <a:srgbClr val="082FAC"/>
                </a:solidFill>
              </a:rPr>
              <a:t>по Московской области</a:t>
            </a:r>
            <a:endParaRPr lang="ru-RU" b="1" cap="all" dirty="0">
              <a:solidFill>
                <a:srgbClr val="082FAC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6137702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28 апреля 2021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г.</a:t>
            </a: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10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G:\09.04.2020\Доклад 9 мес 2020\презентации\фото Коврижкин\Протечка кровли в МП\Фотографии от 12.05.2019 с айфона 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86" y="1911350"/>
            <a:ext cx="1905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10A84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G:\09.04.2020\Доклад 9 мес 2020\презентации\фото Коврижкин\Протечка кровли в МП\Фотографии от 31.03.2020 с айфона 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5" y="4067175"/>
            <a:ext cx="1905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10A84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G:\09.04.2020\Доклад 9 мес 2020\презентации\фото Коврижкин\Протечка кровли в МП\Фотки с айфона 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5" y="191135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10A84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G:\09.04.2020\Доклад 9 мес 2020\презентации\фото Коврижкин\Протечка кровли в МП\Фотки с айфона 2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86" y="4702175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10A84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G:\09.04.2020\Доклад 9 мес 2020\презентации\фото Коврижкин\Протечка кровли в МП\Фотографии от 12.05.2019 с айфона 58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5"/>
          <a:stretch/>
        </p:blipFill>
        <p:spPr bwMode="auto">
          <a:xfrm>
            <a:off x="6047932" y="1911350"/>
            <a:ext cx="1974093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10A84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G:\09.04.2020\Доклад 9 мес 2020\презентации\фото Коврижкин\Протечка кровли в МП\Фотографии от 12.05.2019 с айфона 6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5" y="4067175"/>
            <a:ext cx="1905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10A84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88402" y="146032"/>
            <a:ext cx="833263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вводу лифтов в эксплуатацию после замены/модернизации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28637" y="1385838"/>
            <a:ext cx="8332631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Нарушения, выявляемые при контрольных осмотрах лифтов</a:t>
            </a:r>
          </a:p>
        </p:txBody>
      </p:sp>
    </p:spTree>
    <p:extLst>
      <p:ext uri="{BB962C8B-B14F-4D97-AF65-F5344CB8AC3E}">
        <p14:creationId xmlns:p14="http://schemas.microsoft.com/office/powerpoint/2010/main" val="14561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11</a:t>
            </a:r>
          </a:p>
        </p:txBody>
      </p:sp>
      <p:pic>
        <p:nvPicPr>
          <p:cNvPr id="4098" name="Picture 2" descr="G:\09.04.2020\Доклад 9 мес 2020\презентации\фото Коврижкин\Установлено оборудование в МП не относящееся к лифту\Фотки с айфона 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94" y="2424429"/>
            <a:ext cx="3577125" cy="3577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09.04.2020\Доклад 9 мес 2020\презентации\фото Коврижкин\Установлено оборудование в МП не относящееся к лифту\Фотографии от 12.05.2019 с айфона 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190017"/>
            <a:ext cx="3124750" cy="4166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88402" y="146032"/>
            <a:ext cx="833263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вводу лифтов в эксплуатацию после замены/модернизации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88402" y="1439380"/>
            <a:ext cx="8332631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Нарушения, выявляемые при контрольных осмотрах лифтов</a:t>
            </a:r>
          </a:p>
        </p:txBody>
      </p:sp>
    </p:spTree>
    <p:extLst>
      <p:ext uri="{BB962C8B-B14F-4D97-AF65-F5344CB8AC3E}">
        <p14:creationId xmlns:p14="http://schemas.microsoft.com/office/powerpoint/2010/main" val="3021240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507852" y="6393097"/>
            <a:ext cx="46650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tx2"/>
                </a:solidFill>
              </a:rPr>
              <a:t>12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35453" y="211473"/>
            <a:ext cx="7772400" cy="549275"/>
          </a:xfrm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dirty="0" smtClean="0">
              <a:solidFill>
                <a:srgbClr val="2D2D8A"/>
              </a:solidFill>
              <a:latin typeface="Calibri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4" name="Скругленный прямоугольник 1"/>
          <p:cNvSpPr>
            <a:spLocks noChangeArrowheads="1"/>
          </p:cNvSpPr>
          <p:nvPr/>
        </p:nvSpPr>
        <p:spPr bwMode="auto">
          <a:xfrm>
            <a:off x="441948" y="980729"/>
            <a:ext cx="8306515" cy="576063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Дебиторская задолженность (руб</a:t>
            </a:r>
            <a:r>
              <a:rPr lang="ru-RU" altLang="ru-RU" sz="2000" b="1" dirty="0">
                <a:solidFill>
                  <a:srgbClr val="002060"/>
                </a:solidFill>
              </a:rPr>
              <a:t>.)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44189"/>
              </p:ext>
            </p:extLst>
          </p:nvPr>
        </p:nvGraphicFramePr>
        <p:xfrm>
          <a:off x="530499" y="1589594"/>
          <a:ext cx="7977353" cy="454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478"/>
                <a:gridCol w="2469875"/>
              </a:tblGrid>
              <a:tr h="6123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L="91447" marR="9144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31.12.2020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дебиторской задолженности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7" marR="9146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29 234 991,65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3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взысканных административных штрафов, из них: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7" marR="9146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9 685 008, 35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523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оплачено добровольно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7" marR="91467"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9 020 000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523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взыскано судебными приставами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7" marR="91467"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665 008,35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143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Сумма списанной дебиторской задолженности по суду 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marL="91467" marR="9146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5 050 000</a:t>
                      </a:r>
                    </a:p>
                  </a:txBody>
                  <a:tcPr marL="91447" marR="9144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14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Сумма списанной дебиторской задолженности</a:t>
                      </a:r>
                      <a:r>
                        <a:rPr lang="ru-RU" sz="1600" baseline="0" dirty="0" smtClean="0">
                          <a:latin typeface="+mn-lt"/>
                        </a:rPr>
                        <a:t> (</a:t>
                      </a:r>
                      <a:r>
                        <a:rPr lang="ru-RU" sz="1600" dirty="0" smtClean="0">
                          <a:latin typeface="+mn-lt"/>
                        </a:rPr>
                        <a:t>безнадежной к взысканию)</a:t>
                      </a:r>
                    </a:p>
                  </a:txBody>
                  <a:tcPr marL="91467" marR="9146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3 196 480</a:t>
                      </a:r>
                    </a:p>
                  </a:txBody>
                  <a:tcPr marL="91447" marR="9144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41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44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58" y="4842815"/>
            <a:ext cx="3170019" cy="21133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1" y="1650918"/>
            <a:ext cx="2384674" cy="3296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30" y="1650918"/>
            <a:ext cx="2383389" cy="32969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400675" y="39036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400675" y="39036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779748" y="269134"/>
            <a:ext cx="8098971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Обращения граждан и организаций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75" name="Group 36"/>
          <p:cNvGrpSpPr>
            <a:grpSpLocks/>
          </p:cNvGrpSpPr>
          <p:nvPr/>
        </p:nvGrpSpPr>
        <p:grpSpPr bwMode="auto">
          <a:xfrm>
            <a:off x="0" y="551655"/>
            <a:ext cx="9144000" cy="1189037"/>
            <a:chOff x="0" y="108"/>
            <a:chExt cx="5760" cy="749"/>
          </a:xfrm>
        </p:grpSpPr>
        <p:sp>
          <p:nvSpPr>
            <p:cNvPr id="32778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2785" name="Picture 41" descr="fsetan_emblema20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3" y="108"/>
              <a:ext cx="68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Овал 13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8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09" y="3356008"/>
            <a:ext cx="2970194" cy="25227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67952" y="5087155"/>
            <a:ext cx="2610767" cy="1661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02 мая 2006 г. № 59-ФЗ «О порядке рассмотрения обращений граждан Российской Федерации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681" y="5087155"/>
            <a:ext cx="2610767" cy="1661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 декабря 2008 г.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8262" y="1701582"/>
            <a:ext cx="3682962" cy="20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 обращения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 5 внеплановых выездных проверки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36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 проверок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27предостережений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недопустимости нарушения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666079" y="6472866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13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15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kumimoji="1" lang="ru-RU" sz="16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05171"/>
            <a:ext cx="777240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 smtClean="0"/>
              <a:t>Авария </a:t>
            </a:r>
            <a:r>
              <a:rPr lang="ru-RU" sz="2000" b="1" dirty="0"/>
              <a:t>башенного крана  </a:t>
            </a:r>
            <a:r>
              <a:rPr lang="ru-RU" sz="2000" b="1" dirty="0" smtClean="0"/>
              <a:t>в ООО </a:t>
            </a:r>
            <a:r>
              <a:rPr lang="ru-RU" sz="2000" b="1" dirty="0"/>
              <a:t>«КРАНОФФ</a:t>
            </a:r>
            <a:r>
              <a:rPr lang="ru-RU" sz="2000" b="1" dirty="0" smtClean="0"/>
              <a:t>» (12.12.2020)</a:t>
            </a:r>
            <a:endParaRPr lang="ru-RU" alt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840" r="-757" b="-14"/>
          <a:stretch/>
        </p:blipFill>
        <p:spPr>
          <a:xfrm>
            <a:off x="119200" y="1985782"/>
            <a:ext cx="2736304" cy="261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5" y="182017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26" y="2274549"/>
            <a:ext cx="2703785" cy="374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09" y="433272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393" r="-960"/>
          <a:stretch/>
        </p:blipFill>
        <p:spPr>
          <a:xfrm>
            <a:off x="126053" y="4731771"/>
            <a:ext cx="2729451" cy="185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03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507982" y="6381750"/>
            <a:ext cx="45650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 smtClean="0"/>
              <a:t>19</a:t>
            </a:r>
            <a:endParaRPr lang="ru-RU" altLang="ru-RU" sz="1600" b="1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59" y="910766"/>
            <a:ext cx="7772400" cy="647700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Аварии и несчастные случаи</a:t>
            </a:r>
          </a:p>
          <a:p>
            <a:pPr algn="ctr" eaLnBrk="1" hangingPunct="1">
              <a:spcBef>
                <a:spcPts val="0"/>
              </a:spcBef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55331"/>
              </p:ext>
            </p:extLst>
          </p:nvPr>
        </p:nvGraphicFramePr>
        <p:xfrm>
          <a:off x="323528" y="1632519"/>
          <a:ext cx="8352928" cy="431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316761"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accent4"/>
                          </a:solidFill>
                        </a:rPr>
                        <a:t>Несчастные случаи</a:t>
                      </a:r>
                    </a:p>
                    <a:p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100" name="Диаграмма 4099"/>
          <p:cNvGraphicFramePr/>
          <p:nvPr>
            <p:extLst>
              <p:ext uri="{D42A27DB-BD31-4B8C-83A1-F6EECF244321}">
                <p14:modId xmlns:p14="http://schemas.microsoft.com/office/powerpoint/2010/main" val="1766545971"/>
              </p:ext>
            </p:extLst>
          </p:nvPr>
        </p:nvGraphicFramePr>
        <p:xfrm>
          <a:off x="4691558" y="1850697"/>
          <a:ext cx="3816424" cy="330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17867187"/>
              </p:ext>
            </p:extLst>
          </p:nvPr>
        </p:nvGraphicFramePr>
        <p:xfrm>
          <a:off x="398963" y="2105978"/>
          <a:ext cx="3585142" cy="369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3108" y="6042191"/>
            <a:ext cx="8080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 о результатах расследований внесена в подсистему КСИ своевременно и в полном объеме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1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9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kern="0" dirty="0">
                <a:solidFill>
                  <a:schemeClr val="accent6"/>
                </a:solidFill>
              </a:rPr>
              <a:t>Благодарю за внимание</a:t>
            </a:r>
            <a:r>
              <a:rPr lang="ru-RU" sz="2400" kern="0" dirty="0" smtClean="0">
                <a:solidFill>
                  <a:schemeClr val="accent6"/>
                </a:solidFill>
              </a:rPr>
              <a:t>!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8" descr="modernizatsiy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53" y="2705192"/>
            <a:ext cx="3676699" cy="2134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7" descr="стро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984" y="4755420"/>
            <a:ext cx="3582238" cy="1995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2" rIns="92064" bIns="46032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1776" y="3028025"/>
            <a:ext cx="4262437" cy="1673225"/>
          </a:xfrm>
          <a:prstGeom prst="roundRect">
            <a:avLst/>
          </a:prstGeom>
          <a:solidFill>
            <a:schemeClr val="bg2">
              <a:lumMod val="5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от 21.07.1997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116-ФЗ «О промышленной безопасности опасных производственных объектов»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71777" y="2617132"/>
            <a:ext cx="4262437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и надзор 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промышленной безопасности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8591793" y="6348639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3984" y="4879369"/>
            <a:ext cx="4262438" cy="1747838"/>
          </a:xfrm>
          <a:prstGeom prst="roundRect">
            <a:avLst/>
          </a:prstGeom>
          <a:solidFill>
            <a:schemeClr val="bg2">
              <a:lumMod val="5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/>
          <a:lstStyle/>
          <a:p>
            <a:pPr algn="ctr">
              <a:spcBef>
                <a:spcPts val="1800"/>
              </a:spcBef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Технический регламент Таможенного союза «Безопасность лифтов», 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Технический регламент Таможенного союза «О безопасности машин и оборудования»</a:t>
            </a:r>
            <a:r>
              <a:rPr lang="ru-RU" sz="16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9411" y="6081626"/>
            <a:ext cx="4262438" cy="7127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и надзор 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соблюдением требований технических регламентов</a:t>
            </a:r>
          </a:p>
        </p:txBody>
      </p:sp>
      <p:sp>
        <p:nvSpPr>
          <p:cNvPr id="28" name="Овал 27"/>
          <p:cNvSpPr/>
          <p:nvPr/>
        </p:nvSpPr>
        <p:spPr>
          <a:xfrm>
            <a:off x="2905010" y="4334621"/>
            <a:ext cx="3610790" cy="6437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96286" y="1501775"/>
            <a:ext cx="8440788" cy="978336"/>
          </a:xfrm>
          <a:prstGeom prst="roundRect">
            <a:avLst/>
          </a:prstGeom>
          <a:solidFill>
            <a:srgbClr val="DCEFF0"/>
          </a:solidFill>
          <a:ln w="222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6350"/>
          </a:sp3d>
        </p:spPr>
        <p:txBody>
          <a:bodyPr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Отдел по надзору за подъемными сооружениями по Московской области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accent6"/>
                </a:solidFill>
              </a:rPr>
              <a:t>штатная численность – </a:t>
            </a:r>
            <a:r>
              <a:rPr lang="ru-RU" sz="1600" b="1" dirty="0" smtClean="0">
                <a:solidFill>
                  <a:srgbClr val="FF0000"/>
                </a:solidFill>
              </a:rPr>
              <a:t>18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1600" dirty="0" smtClean="0">
                <a:solidFill>
                  <a:schemeClr val="accent6"/>
                </a:solidFill>
              </a:rPr>
              <a:t>фактическая – </a:t>
            </a:r>
            <a:r>
              <a:rPr lang="ru-RU" sz="1600" b="1" dirty="0" smtClean="0">
                <a:solidFill>
                  <a:srgbClr val="FF0000"/>
                </a:solidFill>
              </a:rPr>
              <a:t>13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accent6"/>
                </a:solidFill>
              </a:rPr>
              <a:t>           отдел укомплектован на </a:t>
            </a:r>
            <a:r>
              <a:rPr lang="ru-RU" sz="1600" b="1" dirty="0" smtClean="0">
                <a:solidFill>
                  <a:srgbClr val="FF0000"/>
                </a:solidFill>
              </a:rPr>
              <a:t>70 %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pSp>
        <p:nvGrpSpPr>
          <p:cNvPr id="24586" name="Group 36"/>
          <p:cNvGrpSpPr>
            <a:grpSpLocks/>
          </p:cNvGrpSpPr>
          <p:nvPr/>
        </p:nvGrpSpPr>
        <p:grpSpPr bwMode="auto">
          <a:xfrm>
            <a:off x="0" y="577849"/>
            <a:ext cx="9144000" cy="1150939"/>
            <a:chOff x="0" y="119"/>
            <a:chExt cx="5760" cy="749"/>
          </a:xfrm>
        </p:grpSpPr>
        <p:sp>
          <p:nvSpPr>
            <p:cNvPr id="24587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4594" name="Picture 41" descr="fsetan_emblema20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47" y="138695"/>
            <a:ext cx="7772400" cy="6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1" lang="ru-RU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kern="0" dirty="0" smtClean="0">
              <a:solidFill>
                <a:srgbClr val="2D2D8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8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60" y="980729"/>
            <a:ext cx="777240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ПОДНАДЗОРНЫЕ ОБЪЕКТЫ</a:t>
            </a:r>
          </a:p>
        </p:txBody>
      </p:sp>
      <p:sp>
        <p:nvSpPr>
          <p:cNvPr id="9" name="Объект 1"/>
          <p:cNvSpPr>
            <a:spLocks noGrp="1"/>
          </p:cNvSpPr>
          <p:nvPr>
            <p:ph sz="half" idx="1"/>
          </p:nvPr>
        </p:nvSpPr>
        <p:spPr>
          <a:xfrm>
            <a:off x="467544" y="2136998"/>
            <a:ext cx="4015132" cy="4104456"/>
          </a:xfrm>
          <a:solidFill>
            <a:schemeClr val="lt1">
              <a:alpha val="87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i="1" u="sng" dirty="0" smtClean="0">
                <a:solidFill>
                  <a:srgbClr val="002060"/>
                </a:solidFill>
                <a:cs typeface="Times New Roman" pitchFamily="18" charset="0"/>
              </a:rPr>
              <a:t>Промышленная безопасность:</a:t>
            </a:r>
            <a:endParaRPr lang="ru-RU" sz="15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500" b="1" i="1" dirty="0" smtClean="0">
                <a:latin typeface="+mj-lt"/>
                <a:cs typeface="Times New Roman" pitchFamily="18" charset="0"/>
              </a:rPr>
              <a:t>поднадзорных организаций</a:t>
            </a:r>
            <a:r>
              <a:rPr lang="ru-RU" sz="15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–</a:t>
            </a:r>
            <a:r>
              <a:rPr lang="ru-RU" sz="15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1824</a:t>
            </a:r>
            <a:r>
              <a:rPr lang="ru-RU" sz="15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500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1500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III</a:t>
            </a:r>
            <a:r>
              <a:rPr lang="ru-RU" sz="1500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класс – 6, </a:t>
            </a:r>
            <a:r>
              <a:rPr lang="en-US" sz="1500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IV </a:t>
            </a:r>
            <a:r>
              <a:rPr lang="ru-RU" sz="1500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класс – 1818)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500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i="1" dirty="0" smtClean="0">
                <a:latin typeface="+mj-lt"/>
                <a:cs typeface="Times New Roman" pitchFamily="18" charset="0"/>
              </a:rPr>
              <a:t>опасных производственных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i="1" dirty="0" smtClean="0">
                <a:latin typeface="+mj-lt"/>
                <a:cs typeface="Times New Roman" pitchFamily="18" charset="0"/>
              </a:rPr>
              <a:t>объектов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3002</a:t>
            </a:r>
            <a:r>
              <a:rPr lang="ru-RU" sz="15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500" i="1" dirty="0">
                <a:latin typeface="+mj-lt"/>
                <a:cs typeface="Times New Roman" pitchFamily="18" charset="0"/>
              </a:rPr>
              <a:t>(</a:t>
            </a:r>
            <a:r>
              <a:rPr lang="en-US" sz="1500" i="1" dirty="0" smtClean="0">
                <a:latin typeface="+mj-lt"/>
                <a:cs typeface="Times New Roman" pitchFamily="18" charset="0"/>
              </a:rPr>
              <a:t>III</a:t>
            </a:r>
            <a:r>
              <a:rPr lang="ru-RU" sz="1500" i="1" dirty="0" smtClean="0">
                <a:latin typeface="+mj-lt"/>
                <a:cs typeface="Times New Roman" pitchFamily="18" charset="0"/>
              </a:rPr>
              <a:t> класс </a:t>
            </a:r>
            <a:r>
              <a:rPr lang="ru-RU" sz="1500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5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5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6,</a:t>
            </a:r>
            <a:r>
              <a:rPr lang="ru-RU" sz="15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1500" i="1" dirty="0" smtClean="0">
                <a:latin typeface="+mj-lt"/>
                <a:cs typeface="Times New Roman" pitchFamily="18" charset="0"/>
              </a:rPr>
              <a:t>IV</a:t>
            </a:r>
            <a:r>
              <a:rPr lang="ru-RU" sz="1500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класс –</a:t>
            </a:r>
            <a:r>
              <a:rPr lang="ru-RU" sz="15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15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2996)</a:t>
            </a:r>
          </a:p>
          <a:p>
            <a:pPr marL="0" indent="0">
              <a:buNone/>
            </a:pPr>
            <a:endParaRPr lang="ru-RU" sz="1500" b="1" i="1" dirty="0" smtClean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i="1" dirty="0" smtClean="0">
                <a:cs typeface="Times New Roman" pitchFamily="18" charset="0"/>
              </a:rPr>
              <a:t>подъемных сооружений 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–</a:t>
            </a:r>
            <a:r>
              <a:rPr lang="ru-RU" sz="15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cs typeface="Times New Roman" pitchFamily="18" charset="0"/>
              </a:rPr>
              <a:t>10 257</a:t>
            </a:r>
            <a:r>
              <a:rPr lang="ru-RU" sz="15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15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+mj-lt"/>
                <a:cs typeface="Times New Roman" pitchFamily="18" charset="0"/>
              </a:rPr>
              <a:t>                      </a:t>
            </a:r>
          </a:p>
          <a:p>
            <a:pPr marL="0" indent="0">
              <a:buNone/>
            </a:pP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4788024" y="2136998"/>
            <a:ext cx="4032448" cy="4104456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2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Надзор за опасными объектами (</a:t>
            </a:r>
            <a:r>
              <a:rPr lang="ru-RU" sz="5200" b="1" i="1" u="sng" dirty="0" smtClean="0">
                <a:solidFill>
                  <a:srgbClr val="002060"/>
                </a:solidFill>
              </a:rPr>
              <a:t>лифты, подъемные платформы для </a:t>
            </a:r>
            <a:r>
              <a:rPr lang="ru-RU" sz="5200" b="1" i="1" u="sng" dirty="0">
                <a:solidFill>
                  <a:srgbClr val="002060"/>
                </a:solidFill>
              </a:rPr>
              <a:t>инвалидов, </a:t>
            </a:r>
            <a:r>
              <a:rPr lang="ru-RU" sz="5200" b="1" i="1" u="sng" dirty="0" smtClean="0">
                <a:solidFill>
                  <a:srgbClr val="002060"/>
                </a:solidFill>
              </a:rPr>
              <a:t>пассажирские конвейеры </a:t>
            </a:r>
            <a:r>
              <a:rPr lang="ru-RU" sz="5200" b="1" i="1" u="sng" dirty="0">
                <a:solidFill>
                  <a:srgbClr val="002060"/>
                </a:solidFill>
              </a:rPr>
              <a:t>(</a:t>
            </a:r>
            <a:r>
              <a:rPr lang="ru-RU" sz="5200" b="1" i="1" u="sng" dirty="0" smtClean="0">
                <a:solidFill>
                  <a:srgbClr val="002060"/>
                </a:solidFill>
              </a:rPr>
              <a:t>движущиеся пешеходные дорожки) и </a:t>
            </a:r>
            <a:r>
              <a:rPr lang="ru-RU" sz="5200" b="1" i="1" u="sng" dirty="0">
                <a:solidFill>
                  <a:srgbClr val="002060"/>
                </a:solidFill>
              </a:rPr>
              <a:t>эскалаторов, за исключением эскалаторов в </a:t>
            </a:r>
            <a:r>
              <a:rPr lang="ru-RU" sz="5200" b="1" i="1" u="sng" dirty="0" smtClean="0">
                <a:solidFill>
                  <a:srgbClr val="002060"/>
                </a:solidFill>
              </a:rPr>
              <a:t>метрополитенах)</a:t>
            </a:r>
            <a:r>
              <a:rPr lang="ru-RU" sz="52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  <a:r>
              <a:rPr lang="ru-RU" sz="5200" b="1" i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5200" b="1" i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Число поднадзорных организаций </a:t>
            </a:r>
            <a:r>
              <a:rPr lang="ru-RU" sz="5600" b="1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– 2015</a:t>
            </a:r>
            <a:r>
              <a:rPr lang="ru-RU" sz="5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5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5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dirty="0">
                <a:solidFill>
                  <a:schemeClr val="tx2"/>
                </a:solidFill>
                <a:cs typeface="Times New Roman" pitchFamily="18" charset="0"/>
              </a:rPr>
              <a:t>Число поднадзорных </a:t>
            </a:r>
            <a:r>
              <a:rPr lang="ru-RU" sz="5600" b="1" dirty="0" smtClean="0">
                <a:solidFill>
                  <a:schemeClr val="tx2"/>
                </a:solidFill>
                <a:cs typeface="Times New Roman" pitchFamily="18" charset="0"/>
              </a:rPr>
              <a:t>объектов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47 349</a:t>
            </a:r>
            <a:endParaRPr lang="ru-RU" sz="5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 smtClean="0">
                <a:solidFill>
                  <a:schemeClr val="tx2"/>
                </a:solidFill>
                <a:cs typeface="Times New Roman" pitchFamily="18" charset="0"/>
              </a:rPr>
              <a:t>Лифтов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– 45 994    </a:t>
            </a:r>
            <a:endParaRPr lang="ru-RU" sz="56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 smtClean="0">
                <a:solidFill>
                  <a:schemeClr val="tx2"/>
                </a:solidFill>
                <a:cs typeface="Times New Roman" pitchFamily="18" charset="0"/>
              </a:rPr>
              <a:t>Эскалаторов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969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56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 smtClean="0">
                <a:solidFill>
                  <a:schemeClr val="tx2"/>
                </a:solidFill>
                <a:cs typeface="Times New Roman" pitchFamily="18" charset="0"/>
              </a:rPr>
              <a:t>Пассажирских конвейеров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– 223</a:t>
            </a:r>
            <a:endParaRPr lang="ru-RU" sz="5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 smtClean="0">
                <a:solidFill>
                  <a:schemeClr val="tx2"/>
                </a:solidFill>
                <a:cs typeface="Times New Roman" pitchFamily="18" charset="0"/>
              </a:rPr>
              <a:t>Платформы подъемные для инвалидов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– 163</a:t>
            </a:r>
            <a:endParaRPr lang="ru-RU" sz="5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5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485859" y="6329264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3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261603126"/>
              </p:ext>
            </p:extLst>
          </p:nvPr>
        </p:nvGraphicFramePr>
        <p:xfrm>
          <a:off x="323528" y="1916832"/>
          <a:ext cx="2592288" cy="44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58384"/>
              </p:ext>
            </p:extLst>
          </p:nvPr>
        </p:nvGraphicFramePr>
        <p:xfrm>
          <a:off x="0" y="1052736"/>
          <a:ext cx="89644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Проведение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плановых и внеплановых проверок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(отдел по надзору за подъемными сооружениями по Московской области)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36655" y="6291298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4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604861"/>
              </p:ext>
            </p:extLst>
          </p:nvPr>
        </p:nvGraphicFramePr>
        <p:xfrm>
          <a:off x="2973983" y="1757602"/>
          <a:ext cx="2615592" cy="459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30644483"/>
              </p:ext>
            </p:extLst>
          </p:nvPr>
        </p:nvGraphicFramePr>
        <p:xfrm>
          <a:off x="5647742" y="2026757"/>
          <a:ext cx="2838117" cy="432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213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099008"/>
              </p:ext>
            </p:extLst>
          </p:nvPr>
        </p:nvGraphicFramePr>
        <p:xfrm>
          <a:off x="251521" y="836712"/>
          <a:ext cx="8496943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82FAC"/>
                          </a:solidFill>
                          <a:latin typeface="+mn-lt"/>
                        </a:rPr>
                        <a:t>Административное</a:t>
                      </a:r>
                      <a:r>
                        <a:rPr lang="ru-RU" sz="1600" baseline="0" dirty="0" smtClean="0">
                          <a:solidFill>
                            <a:srgbClr val="082FAC"/>
                          </a:solidFill>
                          <a:latin typeface="+mn-lt"/>
                        </a:rPr>
                        <a:t> производство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82FAC"/>
                          </a:solidFill>
                          <a:latin typeface="+mn-lt"/>
                        </a:rPr>
                        <a:t>(отдел по надзору за подъемными сооружениями по Московской области)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82FAC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0" y="836712"/>
            <a:ext cx="9143999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967929" y="118941"/>
            <a:ext cx="792003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управление Федеральной службы по </a:t>
            </a: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экологическому,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и атомному надзору</a:t>
            </a:r>
          </a:p>
        </p:txBody>
      </p:sp>
      <p:pic>
        <p:nvPicPr>
          <p:cNvPr id="14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83006218"/>
              </p:ext>
            </p:extLst>
          </p:nvPr>
        </p:nvGraphicFramePr>
        <p:xfrm>
          <a:off x="3189536" y="1480080"/>
          <a:ext cx="2086705" cy="252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956928278"/>
              </p:ext>
            </p:extLst>
          </p:nvPr>
        </p:nvGraphicFramePr>
        <p:xfrm>
          <a:off x="5759952" y="1480079"/>
          <a:ext cx="2988512" cy="481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137800688"/>
              </p:ext>
            </p:extLst>
          </p:nvPr>
        </p:nvGraphicFramePr>
        <p:xfrm>
          <a:off x="3402729" y="4165816"/>
          <a:ext cx="2084807" cy="257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Овал 12"/>
          <p:cNvSpPr/>
          <p:nvPr/>
        </p:nvSpPr>
        <p:spPr>
          <a:xfrm>
            <a:off x="8436655" y="6291298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78028469"/>
              </p:ext>
            </p:extLst>
          </p:nvPr>
        </p:nvGraphicFramePr>
        <p:xfrm>
          <a:off x="244476" y="1480080"/>
          <a:ext cx="2664296" cy="490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676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142875"/>
            <a:ext cx="7772400" cy="549275"/>
          </a:xfrm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dirty="0" smtClean="0">
              <a:solidFill>
                <a:srgbClr val="2D2D8A"/>
              </a:solidFill>
              <a:latin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83626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2" name="Скругленный прямоугольник 3"/>
          <p:cNvSpPr>
            <a:spLocks noChangeArrowheads="1"/>
          </p:cNvSpPr>
          <p:nvPr/>
        </p:nvSpPr>
        <p:spPr bwMode="auto">
          <a:xfrm>
            <a:off x="223838" y="849250"/>
            <a:ext cx="8740775" cy="935038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Принятие мер в </a:t>
            </a:r>
            <a:r>
              <a:rPr lang="ru-RU" altLang="ru-RU" sz="1600" b="1" dirty="0">
                <a:solidFill>
                  <a:srgbClr val="002060"/>
                </a:solidFill>
              </a:rPr>
              <a:t>отношении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организаций</a:t>
            </a:r>
            <a:r>
              <a:rPr lang="ru-RU" altLang="ru-RU" sz="1600" b="1" dirty="0">
                <a:solidFill>
                  <a:srgbClr val="002060"/>
                </a:solidFill>
              </a:rPr>
              <a:t>, </a:t>
            </a:r>
            <a:endParaRPr lang="ru-RU" altLang="ru-RU" sz="16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не </a:t>
            </a:r>
            <a:r>
              <a:rPr lang="ru-RU" altLang="ru-RU" sz="1600" b="1" dirty="0">
                <a:solidFill>
                  <a:srgbClr val="002060"/>
                </a:solidFill>
              </a:rPr>
              <a:t>представивших отчет о производственном контроле </a:t>
            </a:r>
            <a:endParaRPr lang="ru-RU" altLang="ru-RU" sz="16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в области промышленной безопасности за 2019 год</a:t>
            </a:r>
          </a:p>
          <a:p>
            <a:pPr algn="ctr" eaLnBrk="1" hangingPunct="1"/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2106" y="1844824"/>
            <a:ext cx="3653829" cy="4536503"/>
          </a:xfrm>
          <a:prstGeom prst="roundRect">
            <a:avLst/>
          </a:prstGeom>
          <a:gradFill>
            <a:gsLst>
              <a:gs pos="33000">
                <a:srgbClr val="ECFEF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1 095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поднадзорных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организаций</a:t>
            </a: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alt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451  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не представили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        отчет (41%)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из них: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ликвидированных  – </a:t>
            </a:r>
            <a:r>
              <a:rPr lang="ru-RU" sz="16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172 (38 %)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отсутствуют по адресу     </a:t>
            </a:r>
          </a:p>
          <a:p>
            <a:pPr eaLnBrk="1" hangingPunct="1">
              <a:defRPr/>
            </a:pPr>
            <a:r>
              <a:rPr 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    – </a:t>
            </a:r>
            <a:r>
              <a:rPr lang="ru-RU" sz="16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76  (17 %)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не эксплуатирующих ОПО</a:t>
            </a:r>
          </a:p>
          <a:p>
            <a:pPr eaLnBrk="1" hangingPunct="1">
              <a:defRPr/>
            </a:pPr>
            <a:r>
              <a:rPr lang="ru-RU" sz="1600" i="1" dirty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   </a:t>
            </a:r>
            <a:r>
              <a:rPr lang="ru-RU" sz="16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– </a:t>
            </a:r>
            <a:r>
              <a:rPr lang="ru-RU" sz="16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35 (8 </a:t>
            </a:r>
            <a:r>
              <a:rPr lang="ru-RU" sz="1600" i="1" dirty="0">
                <a:solidFill>
                  <a:srgbClr val="C00000"/>
                </a:solidFill>
                <a:latin typeface="Arial" charset="0"/>
                <a:cs typeface="Arial" charset="0"/>
              </a:rPr>
              <a:t>%)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подлежат привлечению к ответственности – </a:t>
            </a:r>
            <a:r>
              <a:rPr lang="ru-RU" sz="16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168 (37 %)</a:t>
            </a:r>
          </a:p>
          <a:p>
            <a:pPr marL="360000" eaLnBrk="1" hangingPunct="1">
              <a:defRPr/>
            </a:pP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73828974"/>
              </p:ext>
            </p:extLst>
          </p:nvPr>
        </p:nvGraphicFramePr>
        <p:xfrm>
          <a:off x="4140077" y="1016731"/>
          <a:ext cx="48245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41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36655" y="6291298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6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64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556434" y="6340532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7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G:\09.04.2020\Доклад 9 мес 2020\презентации\фото Коврижкин\Установлено оборудование  в МП с нарушениями\Фотки с айфона 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30" y="2159698"/>
            <a:ext cx="1860068" cy="1860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09.04.2020\Доклад 9 мес 2020\презентации\фото Коврижкин\Установлено оборудование  в МП с нарушениями\Фотки с айфона 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66" y="2171490"/>
            <a:ext cx="1860068" cy="1860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09.04.2020\Доклад 9 мес 2020\презентации\фото Коврижкин\Установлено оборудование  в МП с нарушениями\Фотки с айфона 2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62" y="2159698"/>
            <a:ext cx="1860068" cy="1860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09.04.2020\Доклад 9 мес 2020\презентации\фото Коврижкин\Установлено оборудование  в МП с нарушениями\Фотографии от 12.05.2019 с айфона 4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98" y="4200639"/>
            <a:ext cx="1800140" cy="2400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09.04.2020\Доклад 9 мес 2020\презентации\фото Коврижкин\Установлено оборудование  в МП с нарушениями\Фотографии от 12.05.2019 с айфона 6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94" y="4200639"/>
            <a:ext cx="1800140" cy="2400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09.04.2020\Доклад 9 мес 2020\презентации\фото Коврижкин\Установлено оборудование  в МП с нарушениями\Фотографии от 12.05.2019 с айфона 10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60" y="4200639"/>
            <a:ext cx="1800140" cy="2400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09.04.2020\Доклад 9 мес 2020\презентации\фото Коврижкин\Установлено оборудование  в МП с нарушениями\Фотографии от 31.03.2020 с айфона 1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4" y="4191171"/>
            <a:ext cx="1800140" cy="2400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88402" y="146032"/>
            <a:ext cx="833263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вводу лифтов в эксплуатацию после замены/модернизации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95705" y="1490338"/>
            <a:ext cx="8332631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Нарушения, выявляемые при контрольных осмотрах лифтов</a:t>
            </a:r>
          </a:p>
        </p:txBody>
      </p:sp>
    </p:spTree>
    <p:extLst>
      <p:ext uri="{BB962C8B-B14F-4D97-AF65-F5344CB8AC3E}">
        <p14:creationId xmlns:p14="http://schemas.microsoft.com/office/powerpoint/2010/main" val="28985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USER\Desktop\IMG_20180524_1852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8" y="2046444"/>
            <a:ext cx="2615649" cy="1729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C:\Users\USER\Desktop\IMG_20191127_1215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5" y="1933741"/>
            <a:ext cx="2623993" cy="3304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32397" y="3787749"/>
            <a:ext cx="2628117" cy="929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82FAC"/>
                </a:solidFill>
              </a:rPr>
              <a:t>Крепление портала двери шахты лифта не закреплено к стене </a:t>
            </a:r>
          </a:p>
        </p:txBody>
      </p:sp>
      <p:pic>
        <p:nvPicPr>
          <p:cNvPr id="12" name="Рисунок 11" descr="C:\Users\USER\Desktop\IMG_20190507_1816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27" y="2005336"/>
            <a:ext cx="2581206" cy="1778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339827" y="3787749"/>
            <a:ext cx="2581208" cy="929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82FAC"/>
                </a:solidFill>
              </a:rPr>
              <a:t>Над входом в машинное помещение лифта не </a:t>
            </a:r>
            <a:r>
              <a:rPr lang="ru-RU" sz="1400" b="1" dirty="0" smtClean="0">
                <a:solidFill>
                  <a:srgbClr val="082FAC"/>
                </a:solidFill>
              </a:rPr>
              <a:t>закрыто </a:t>
            </a:r>
            <a:r>
              <a:rPr lang="ru-RU" sz="1400" b="1" dirty="0">
                <a:solidFill>
                  <a:srgbClr val="082FAC"/>
                </a:solidFill>
              </a:rPr>
              <a:t>отверстие в стене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69765" y="5237840"/>
            <a:ext cx="2623993" cy="51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82FAC"/>
                </a:solidFill>
              </a:rPr>
              <a:t>Тяги противовеса лифта разной длины</a:t>
            </a:r>
          </a:p>
        </p:txBody>
      </p:sp>
      <p:pic>
        <p:nvPicPr>
          <p:cNvPr id="16" name="Рисунок 15" descr="C:\Users\USER\Desktop\IMG_20180510_1320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972964"/>
            <a:ext cx="2114250" cy="174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2642887" y="6014435"/>
            <a:ext cx="3696940" cy="708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82FAC"/>
                </a:solidFill>
              </a:rPr>
              <a:t>Упоры каната ограничителя скорости закреплены двумя креплениями вместо четырех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88402" y="146032"/>
            <a:ext cx="833263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вводу лифтов в эксплуатацию после замены/модернизации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84199" y="1401204"/>
            <a:ext cx="8332631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Нарушения, выявляемые при контрольных осмотрах лифтов</a:t>
            </a:r>
          </a:p>
        </p:txBody>
      </p:sp>
    </p:spTree>
    <p:extLst>
      <p:ext uri="{BB962C8B-B14F-4D97-AF65-F5344CB8AC3E}">
        <p14:creationId xmlns:p14="http://schemas.microsoft.com/office/powerpoint/2010/main" val="36583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9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G:\09.04.2020\Доклад 9 мес 2020\презентации\фото Коврижкин\Кронштейны крепления направляющих кабины и противовеса установлены с нарушениями\Фотографии от 12.05.2019 с айфона 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0" y="2169027"/>
            <a:ext cx="16383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09.04.2020\Доклад 9 мес 2020\презентации\фото Коврижкин\Кронштейны крепления направляющих кабины и противовеса установлены с нарушениями\Фотографии от 31.03.2020 с айфона 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50" y="4498206"/>
            <a:ext cx="16383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09.04.2020\Доклад 9 мес 2020\презентации\фото Коврижкин\Кронштейны крепления направляющих кабины и противовеса установлены с нарушениями\Фотографии от 31.03.2020 с айфона 1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89" y="2169027"/>
            <a:ext cx="16383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09.04.2020\Доклад 9 мес 2020\презентации\фото Коврижкин\Кронштейны крепления направляющих кабины и противовеса установлены с нарушениями\Фотографии от 31.03.2020 с айфона 1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4551947"/>
            <a:ext cx="16383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09.04.2020\Доклад 9 мес 2020\презентации\фото Коврижкин\Кронштейны крепления направляющих кабины и противовеса установлены с нарушениями\Фотки с айфона 3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50" y="2169027"/>
            <a:ext cx="16383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09.04.2020\Доклад 9 мес 2020\презентации\фото Коврижкин\Кронштейны крепления направляющих кабины и противовеса установлены с нарушениями\Фотографии от 12.05.2019 с айфона 4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0" y="4577079"/>
            <a:ext cx="1638299" cy="2184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09.04.2020\Доклад 9 мес 2020\презентации\фото Коврижкин\Кронштейны крепления направляющих кабины и противовеса установлены с нарушениями\Фотографии от 12.05.2019 с айфона 5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169027"/>
            <a:ext cx="16383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09.04.2020\Доклад 9 мес 2020\презентации\фото Коврижкин\Кронштейны крепления направляющих кабины и противовеса установлены с нарушениями\Фотки с айфона 3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89" y="4498206"/>
            <a:ext cx="16383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88402" y="146032"/>
            <a:ext cx="833263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вводу лифтов в эксплуатацию после замены/модернизации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95705" y="1490338"/>
            <a:ext cx="8332631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Нарушения, выявляемые при контрольных осмотрах лифтов</a:t>
            </a:r>
          </a:p>
        </p:txBody>
      </p:sp>
    </p:spTree>
    <p:extLst>
      <p:ext uri="{BB962C8B-B14F-4D97-AF65-F5344CB8AC3E}">
        <p14:creationId xmlns:p14="http://schemas.microsoft.com/office/powerpoint/2010/main" val="32578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66809</TotalTime>
  <Words>634</Words>
  <Application>Microsoft Office PowerPoint</Application>
  <PresentationFormat>Экран (4:3)</PresentationFormat>
  <Paragraphs>144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</vt:vector>
  </TitlesOfParts>
  <Company>ГГТН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Чалый Э.А</cp:lastModifiedBy>
  <cp:revision>2888</cp:revision>
  <cp:lastPrinted>2020-10-27T08:19:39Z</cp:lastPrinted>
  <dcterms:created xsi:type="dcterms:W3CDTF">2000-02-02T11:29:10Z</dcterms:created>
  <dcterms:modified xsi:type="dcterms:W3CDTF">2021-04-26T11:47:06Z</dcterms:modified>
</cp:coreProperties>
</file>